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260" r:id="rId3"/>
    <p:sldId id="259" r:id="rId4"/>
    <p:sldId id="261" r:id="rId5"/>
    <p:sldId id="262" r:id="rId6"/>
    <p:sldId id="264" r:id="rId7"/>
    <p:sldId id="265" r:id="rId8"/>
    <p:sldId id="258" r:id="rId9"/>
    <p:sldId id="266" r:id="rId10"/>
    <p:sldId id="268" r:id="rId11"/>
    <p:sldId id="269" r:id="rId12"/>
    <p:sldId id="270" r:id="rId13"/>
    <p:sldId id="272" r:id="rId14"/>
    <p:sldId id="273" r:id="rId15"/>
    <p:sldId id="274" r:id="rId16"/>
    <p:sldId id="277" r:id="rId17"/>
    <p:sldId id="278" r:id="rId18"/>
    <p:sldId id="275" r:id="rId19"/>
    <p:sldId id="276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3" r:id="rId30"/>
    <p:sldId id="294" r:id="rId31"/>
    <p:sldId id="295" r:id="rId32"/>
    <p:sldId id="296" r:id="rId33"/>
    <p:sldId id="297" r:id="rId34"/>
    <p:sldId id="298" r:id="rId35"/>
    <p:sldId id="289" r:id="rId36"/>
    <p:sldId id="290" r:id="rId37"/>
    <p:sldId id="291" r:id="rId38"/>
    <p:sldId id="292" r:id="rId39"/>
    <p:sldId id="299" r:id="rId40"/>
    <p:sldId id="271" r:id="rId41"/>
    <p:sldId id="300" r:id="rId42"/>
    <p:sldId id="301" r:id="rId43"/>
    <p:sldId id="302" r:id="rId44"/>
    <p:sldId id="3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2B97C-9C50-D041-9461-9EF63D417967}" type="datetimeFigureOut">
              <a:rPr lang="en-US" smtClean="0"/>
              <a:t>7/5/23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6D3D5-EF2A-5843-BCAB-00DA7260C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www.menti.com</a:t>
            </a:r>
            <a:r>
              <a:rPr lang="en-US" dirty="0"/>
              <a:t>/bli62fntbwde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6D3D5-EF2A-5843-BCAB-00DA7260C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6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7/5/23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3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7/5/23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5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2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7/5/23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09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luANRwPyNo?feature=oembed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Graphs And Numbers">
            <a:extLst>
              <a:ext uri="{FF2B5EF4-FFF2-40B4-BE49-F238E27FC236}">
                <a16:creationId xmlns:a16="http://schemas.microsoft.com/office/drawing/2014/main" id="{F62F2A49-99DA-6BB8-CA70-828B1DAF9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C4EBC-A0C7-4DD6-9847-81D18D5E5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6" y="1808532"/>
            <a:ext cx="5452527" cy="3240936"/>
          </a:xfrm>
          <a:prstGeom prst="rect">
            <a:avLst/>
          </a:prstGeom>
          <a:solidFill>
            <a:srgbClr val="35B0B3">
              <a:alpha val="40000"/>
            </a:srgb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DB2FB-4D89-A1B2-9F5F-9C3D1D5F5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tx1"/>
                </a:solidFill>
              </a:rPr>
              <a:t>Intro to Computational 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A1FC3-0D88-5A7C-01CF-51DC5968C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Day 1</a:t>
            </a:r>
            <a:r>
              <a:rPr lang="en-US">
                <a:solidFill>
                  <a:schemeClr val="tx1"/>
                </a:solidFill>
              </a:rPr>
              <a:t>: Introduction and Setting 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98BAD-EFC4-45D2-BC90-B9764934A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0" y="5852160"/>
            <a:ext cx="548640" cy="548640"/>
          </a:xfrm>
          <a:prstGeom prst="ellipse">
            <a:avLst/>
          </a:prstGeom>
          <a:solidFill>
            <a:srgbClr val="35B0B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3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tistics in Medical Writing - ClinSkill Academy">
            <a:extLst>
              <a:ext uri="{FF2B5EF4-FFF2-40B4-BE49-F238E27FC236}">
                <a16:creationId xmlns:a16="http://schemas.microsoft.com/office/drawing/2014/main" id="{01DCB9CC-6BCB-2C91-BA98-A68B75BA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42887"/>
            <a:ext cx="561082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ree Vector | Tiny presenter explaining statistics to colleagues">
            <a:extLst>
              <a:ext uri="{FF2B5EF4-FFF2-40B4-BE49-F238E27FC236}">
                <a16:creationId xmlns:a16="http://schemas.microsoft.com/office/drawing/2014/main" id="{1C72C41E-B5C4-09F6-A6F5-CE5DE94C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41" y="181977"/>
            <a:ext cx="6394795" cy="379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tistics in Medical Writing - ClinSkill Academy">
            <a:extLst>
              <a:ext uri="{FF2B5EF4-FFF2-40B4-BE49-F238E27FC236}">
                <a16:creationId xmlns:a16="http://schemas.microsoft.com/office/drawing/2014/main" id="{01DCB9CC-6BCB-2C91-BA98-A68B75BA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42887"/>
            <a:ext cx="561082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ree Vector | Tiny presenter explaining statistics to colleagues">
            <a:extLst>
              <a:ext uri="{FF2B5EF4-FFF2-40B4-BE49-F238E27FC236}">
                <a16:creationId xmlns:a16="http://schemas.microsoft.com/office/drawing/2014/main" id="{1C72C41E-B5C4-09F6-A6F5-CE5DE94C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41" y="181977"/>
            <a:ext cx="6394795" cy="379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Usability: Data collection">
            <a:extLst>
              <a:ext uri="{FF2B5EF4-FFF2-40B4-BE49-F238E27FC236}">
                <a16:creationId xmlns:a16="http://schemas.microsoft.com/office/drawing/2014/main" id="{C56B5780-D12C-7AC9-4C90-23FC1417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3957637"/>
            <a:ext cx="4933950" cy="27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58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tistics in Medical Writing - ClinSkill Academy">
            <a:extLst>
              <a:ext uri="{FF2B5EF4-FFF2-40B4-BE49-F238E27FC236}">
                <a16:creationId xmlns:a16="http://schemas.microsoft.com/office/drawing/2014/main" id="{01DCB9CC-6BCB-2C91-BA98-A68B75BA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42887"/>
            <a:ext cx="561082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ree Vector | Tiny presenter explaining statistics to colleagues">
            <a:extLst>
              <a:ext uri="{FF2B5EF4-FFF2-40B4-BE49-F238E27FC236}">
                <a16:creationId xmlns:a16="http://schemas.microsoft.com/office/drawing/2014/main" id="{1C72C41E-B5C4-09F6-A6F5-CE5DE94C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41" y="181977"/>
            <a:ext cx="6394795" cy="379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eat-sheet for Google Colab. In this tutorial, you will learn how to… | by  Tanu N Prabhu | Towards Data Science">
            <a:extLst>
              <a:ext uri="{FF2B5EF4-FFF2-40B4-BE49-F238E27FC236}">
                <a16:creationId xmlns:a16="http://schemas.microsoft.com/office/drawing/2014/main" id="{B41437B1-080C-E368-BEE5-B63F12F86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49" y="3980447"/>
            <a:ext cx="7258051" cy="27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Usability: Data collection">
            <a:extLst>
              <a:ext uri="{FF2B5EF4-FFF2-40B4-BE49-F238E27FC236}">
                <a16:creationId xmlns:a16="http://schemas.microsoft.com/office/drawing/2014/main" id="{C56B5780-D12C-7AC9-4C90-23FC1417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3957637"/>
            <a:ext cx="4933950" cy="27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7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D7D7-7DA3-D937-A0D8-5BA93B1B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is computational statistics?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48E6-FB89-A726-1C0F-C8076BD56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07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B5DE61-D275-803F-CE3E-042B7934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a word cloud!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D24978-15D4-E59B-C782-A429D91A24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FC058-991A-286E-E4DB-4C47D0EEFC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51195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5B48-E397-3560-9D62-4952E2CB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Statistics is…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BFB96-2052-1CE3-06B5-8088216E9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Combining the ideas from statistics and computer science to solve bigger problems</a:t>
            </a:r>
          </a:p>
        </p:txBody>
      </p:sp>
      <p:pic>
        <p:nvPicPr>
          <p:cNvPr id="13316" name="Picture 4" descr="Decision Making in Project Management: Techniques, Examples &amp; More">
            <a:extLst>
              <a:ext uri="{FF2B5EF4-FFF2-40B4-BE49-F238E27FC236}">
                <a16:creationId xmlns:a16="http://schemas.microsoft.com/office/drawing/2014/main" id="{14503C38-352A-76E3-773A-2F1127BE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273379"/>
            <a:ext cx="4819650" cy="31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2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17410" name="Picture 2" descr="The Data Science Puzzle — 2020 Edition - KDnuggets">
            <a:extLst>
              <a:ext uri="{FF2B5EF4-FFF2-40B4-BE49-F238E27FC236}">
                <a16:creationId xmlns:a16="http://schemas.microsoft.com/office/drawing/2014/main" id="{14F4F319-54A3-48D5-E934-633FC8012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70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15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17410" name="Picture 2" descr="The Data Science Puzzle — 2020 Edition - KDnuggets">
            <a:extLst>
              <a:ext uri="{FF2B5EF4-FFF2-40B4-BE49-F238E27FC236}">
                <a16:creationId xmlns:a16="http://schemas.microsoft.com/office/drawing/2014/main" id="{14F4F319-54A3-48D5-E934-633FC8012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70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08B97ECA-16F5-C85F-2F37-FF6E85973046}"/>
              </a:ext>
            </a:extLst>
          </p:cNvPr>
          <p:cNvSpPr/>
          <p:nvPr/>
        </p:nvSpPr>
        <p:spPr>
          <a:xfrm>
            <a:off x="6800488" y="944421"/>
            <a:ext cx="1085850" cy="11715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8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5B48-E397-3560-9D62-4952E2CB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Statistics is also…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BFB96-2052-1CE3-06B5-8088216E9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Being able to communicate your results to a larger audience</a:t>
            </a:r>
          </a:p>
        </p:txBody>
      </p:sp>
      <p:pic>
        <p:nvPicPr>
          <p:cNvPr id="15362" name="Picture 2" descr="Effective Communication In Business Needs Much More Than Language  Proficiency | Entrepreneur">
            <a:extLst>
              <a:ext uri="{FF2B5EF4-FFF2-40B4-BE49-F238E27FC236}">
                <a16:creationId xmlns:a16="http://schemas.microsoft.com/office/drawing/2014/main" id="{38ACC0ED-88F8-4CB4-03C0-82C14AF8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7" y="2668710"/>
            <a:ext cx="5749925" cy="38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28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5B48-E397-3560-9D62-4952E2CB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Statistics is also…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BFB96-2052-1CE3-06B5-8088216E9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Being able to communicate your results to a larger audience</a:t>
            </a:r>
          </a:p>
        </p:txBody>
      </p:sp>
      <p:pic>
        <p:nvPicPr>
          <p:cNvPr id="15362" name="Picture 2" descr="Effective Communication In Business Needs Much More Than Language  Proficiency | Entrepreneur">
            <a:extLst>
              <a:ext uri="{FF2B5EF4-FFF2-40B4-BE49-F238E27FC236}">
                <a16:creationId xmlns:a16="http://schemas.microsoft.com/office/drawing/2014/main" id="{38ACC0ED-88F8-4CB4-03C0-82C14AF8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7" y="2668710"/>
            <a:ext cx="5749925" cy="38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0B20E-B104-047B-CE36-032250503FC4}"/>
              </a:ext>
            </a:extLst>
          </p:cNvPr>
          <p:cNvSpPr txBox="1"/>
          <p:nvPr/>
        </p:nvSpPr>
        <p:spPr>
          <a:xfrm>
            <a:off x="312517" y="3429000"/>
            <a:ext cx="3183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Unfortunately, this is often overlooked!!!</a:t>
            </a:r>
          </a:p>
        </p:txBody>
      </p:sp>
    </p:spTree>
    <p:extLst>
      <p:ext uri="{BB962C8B-B14F-4D97-AF65-F5344CB8AC3E}">
        <p14:creationId xmlns:p14="http://schemas.microsoft.com/office/powerpoint/2010/main" val="380006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3074" name="Picture 2" descr="Expectations Shattered | GoCorps">
            <a:extLst>
              <a:ext uri="{FF2B5EF4-FFF2-40B4-BE49-F238E27FC236}">
                <a16:creationId xmlns:a16="http://schemas.microsoft.com/office/drawing/2014/main" id="{C0DD59BF-FF76-06C6-1896-688DA6A596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54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9471" name="Rectangle 19470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3" name="Rectangle 19472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19460" name="Picture 4" descr="The COVID-19 pandemic has had a large and uneven impact on global mental  health | Institute for Health Metrics and Evaluation">
            <a:extLst>
              <a:ext uri="{FF2B5EF4-FFF2-40B4-BE49-F238E27FC236}">
                <a16:creationId xmlns:a16="http://schemas.microsoft.com/office/drawing/2014/main" id="{930BE92B-A16E-CF4B-FF3A-B0CB8F9EE1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0032" y="643467"/>
            <a:ext cx="667193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5" name="Rectangle 19474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33346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458780-1C4A-F2F5-C4D6-96F6CE9D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Scientific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96952-9F9E-FD1B-CD8C-CBA455086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5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546A6CFE-F113-255F-09FB-DF9408B0E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E029E-1FA0-DC0C-0819-026851BF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3000"/>
              </a:lnSpc>
            </a:pPr>
            <a:r>
              <a:rPr lang="en-US" sz="4700" cap="all" spc="-100">
                <a:solidFill>
                  <a:schemeClr val="bg1"/>
                </a:solidFill>
              </a:rPr>
              <a:t>Question: What is the first step for conducting a scientific experiment?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B47D-C723-4668-68D7-41E58C28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first step for conducting a scientific experiment?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1E627-1723-A54E-5A98-3B091DF4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Notice how few, if any, of the answers were ”knowing how to do the experiment”</a:t>
            </a:r>
          </a:p>
        </p:txBody>
      </p:sp>
    </p:spTree>
    <p:extLst>
      <p:ext uri="{BB962C8B-B14F-4D97-AF65-F5344CB8AC3E}">
        <p14:creationId xmlns:p14="http://schemas.microsoft.com/office/powerpoint/2010/main" val="3382366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5AA6158C-5526-492A-F9F8-24FE75FFA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55621-6394-2D31-D5E3-2B9EB0F4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100" cap="all" spc="-100" dirty="0">
                <a:solidFill>
                  <a:schemeClr val="tx1"/>
                </a:solidFill>
              </a:rPr>
              <a:t>Question: Let’s say that you came up with an experiment you know how to run.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112480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B47D-C723-4668-68D7-41E58C28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say that you came up with an experiment you know how to run. What do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1E627-1723-A54E-5A98-3B091DF4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Collect data/observations!</a:t>
            </a:r>
          </a:p>
        </p:txBody>
      </p:sp>
    </p:spTree>
    <p:extLst>
      <p:ext uri="{BB962C8B-B14F-4D97-AF65-F5344CB8AC3E}">
        <p14:creationId xmlns:p14="http://schemas.microsoft.com/office/powerpoint/2010/main" val="3743543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4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Question mark on green pastel background">
            <a:extLst>
              <a:ext uri="{FF2B5EF4-FFF2-40B4-BE49-F238E27FC236}">
                <a16:creationId xmlns:a16="http://schemas.microsoft.com/office/drawing/2014/main" id="{CAB494B2-189F-C95D-55DE-7A9575ED5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0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13C25-AD8C-9D5C-90A4-077A7641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800" cap="all" spc="-100" dirty="0">
                <a:solidFill>
                  <a:schemeClr val="tx1"/>
                </a:solidFill>
              </a:rPr>
              <a:t>Question: What do you do with the data/observations you collected?</a:t>
            </a:r>
          </a:p>
        </p:txBody>
      </p:sp>
    </p:spTree>
    <p:extLst>
      <p:ext uri="{BB962C8B-B14F-4D97-AF65-F5344CB8AC3E}">
        <p14:creationId xmlns:p14="http://schemas.microsoft.com/office/powerpoint/2010/main" val="107310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63CE-0689-00AC-D574-9665BE729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do with the data/observations you collected?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8D0F8-C858-AA11-6212-0DAC6EF42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You analyze it and make discussions/conclusions!</a:t>
            </a:r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CFB027-A0E1-7F57-2446-5B735F94FD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9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Gather data </a:t>
            </a:r>
            <a:r>
              <a:rPr lang="en-US" sz="2800" dirty="0"/>
              <a:t>that is relevant to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9606A-06C5-028A-FDBA-246E667680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IT Supports the Data Science Operation">
            <a:extLst>
              <a:ext uri="{FF2B5EF4-FFF2-40B4-BE49-F238E27FC236}">
                <a16:creationId xmlns:a16="http://schemas.microsoft.com/office/drawing/2014/main" id="{DA86E080-1B07-5671-E37C-1A2AEA338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2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Gather data </a:t>
            </a:r>
            <a:r>
              <a:rPr lang="en-US" sz="2800" dirty="0"/>
              <a:t>that is relevant to the problem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Analyze data </a:t>
            </a:r>
            <a:r>
              <a:rPr lang="en-US" sz="2800" dirty="0"/>
              <a:t>to come up with a discussion/conclusion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9671C-745A-A404-3344-488F27CB38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36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Gather data </a:t>
            </a:r>
            <a:r>
              <a:rPr lang="en-US" sz="2800" dirty="0"/>
              <a:t>that is relevant to the problem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Analyze data </a:t>
            </a:r>
            <a:r>
              <a:rPr lang="en-US" sz="2800" dirty="0"/>
              <a:t>to come up with a discussion/conclusion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Publish findings </a:t>
            </a:r>
            <a:r>
              <a:rPr lang="en-US" sz="2800" dirty="0"/>
              <a:t>for others to learn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3BB69-FC31-7D34-9E9D-B70BB7447A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Gather data </a:t>
            </a:r>
            <a:r>
              <a:rPr lang="en-US" sz="2800" dirty="0"/>
              <a:t>that is relevant to the problem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Analyze data </a:t>
            </a:r>
            <a:r>
              <a:rPr lang="en-US" sz="2800" dirty="0"/>
              <a:t>to come up with a discussion/conclusion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Publish findings </a:t>
            </a:r>
            <a:r>
              <a:rPr lang="en-US" sz="2800" dirty="0"/>
              <a:t>for others to learn about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A442A-66DF-2429-D3CC-133303CBD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What is the difference between discussion and conclusion?</a:t>
            </a:r>
          </a:p>
        </p:txBody>
      </p:sp>
    </p:spTree>
    <p:extLst>
      <p:ext uri="{BB962C8B-B14F-4D97-AF65-F5344CB8AC3E}">
        <p14:creationId xmlns:p14="http://schemas.microsoft.com/office/powerpoint/2010/main" val="1727372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Gather data </a:t>
            </a:r>
            <a:r>
              <a:rPr lang="en-US" sz="2800" dirty="0"/>
              <a:t>that is relevant to the problem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Analyze data </a:t>
            </a:r>
            <a:r>
              <a:rPr lang="en-US" sz="2800" dirty="0"/>
              <a:t>to come up with a discussion/conclusion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Publish findings </a:t>
            </a:r>
            <a:r>
              <a:rPr lang="en-US" sz="2800" dirty="0"/>
              <a:t>for others to learn about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A442A-66DF-2429-D3CC-133303CBD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What is the difference between discussion and conclusion?</a:t>
            </a:r>
          </a:p>
          <a:p>
            <a:pPr lvl="1"/>
            <a:r>
              <a:rPr lang="en-US" sz="2400" dirty="0"/>
              <a:t>The discussion is where you </a:t>
            </a:r>
            <a:r>
              <a:rPr lang="en-US" sz="2400" dirty="0">
                <a:solidFill>
                  <a:srgbClr val="FF0000"/>
                </a:solidFill>
              </a:rPr>
              <a:t>interpret</a:t>
            </a:r>
            <a:r>
              <a:rPr lang="en-US" sz="2400" dirty="0"/>
              <a:t> the results (i.e. put some actual meaning behind the numbers)</a:t>
            </a:r>
          </a:p>
        </p:txBody>
      </p:sp>
    </p:spTree>
    <p:extLst>
      <p:ext uri="{BB962C8B-B14F-4D97-AF65-F5344CB8AC3E}">
        <p14:creationId xmlns:p14="http://schemas.microsoft.com/office/powerpoint/2010/main" val="219682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8AD11-37AA-3F4C-92BA-1E5B7BE3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computational statistics, our goal is to…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360753-FA1F-59B7-DF14-81B38BB588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Define</a:t>
            </a:r>
            <a:r>
              <a:rPr lang="en-US" sz="2800" dirty="0"/>
              <a:t> a problem we want to solve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Gather data </a:t>
            </a:r>
            <a:r>
              <a:rPr lang="en-US" sz="2800" dirty="0"/>
              <a:t>that is relevant to the problem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Analyze data </a:t>
            </a:r>
            <a:r>
              <a:rPr lang="en-US" sz="2800" dirty="0"/>
              <a:t>to come up with a discussion/conclusion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Publish findings </a:t>
            </a:r>
            <a:r>
              <a:rPr lang="en-US" sz="2800" dirty="0"/>
              <a:t>for others to learn about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A442A-66DF-2429-D3CC-133303CBD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What is the difference between discussion and conclusion?</a:t>
            </a:r>
          </a:p>
          <a:p>
            <a:pPr lvl="1"/>
            <a:r>
              <a:rPr lang="en-US" sz="2400" dirty="0"/>
              <a:t>The discussion is where you </a:t>
            </a:r>
            <a:r>
              <a:rPr lang="en-US" sz="2400" dirty="0">
                <a:solidFill>
                  <a:srgbClr val="FF0000"/>
                </a:solidFill>
              </a:rPr>
              <a:t>interpret</a:t>
            </a:r>
            <a:r>
              <a:rPr lang="en-US" sz="2400" dirty="0"/>
              <a:t> the results (i.e. put some actual meaning behind the numbers)</a:t>
            </a:r>
          </a:p>
          <a:p>
            <a:pPr lvl="1"/>
            <a:r>
              <a:rPr lang="en-US" sz="2400" dirty="0"/>
              <a:t>The conclusion is where you </a:t>
            </a:r>
            <a:r>
              <a:rPr lang="en-US" sz="2400" dirty="0">
                <a:solidFill>
                  <a:srgbClr val="FF0000"/>
                </a:solidFill>
              </a:rPr>
              <a:t>summarize</a:t>
            </a:r>
            <a:r>
              <a:rPr lang="en-US" sz="2400" dirty="0"/>
              <a:t> the results and </a:t>
            </a:r>
            <a:r>
              <a:rPr lang="en-US" sz="2400" dirty="0">
                <a:solidFill>
                  <a:srgbClr val="FF0000"/>
                </a:solidFill>
              </a:rPr>
              <a:t>call-to-action </a:t>
            </a:r>
            <a:r>
              <a:rPr lang="en-US" sz="2400" dirty="0"/>
              <a:t>(i.e. promote further research)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04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C7784-7AF9-652C-FFBD-D29E7DC6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Practice Problem: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EF403-0D5A-6A8B-CEA4-44DC25F6C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20" y="2149813"/>
            <a:ext cx="2312479" cy="38541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there to interpret from the figures on the right?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details make the figures reliable? Unreliable?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you could take a single message from this image, what would it be?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Content Placeholder 4" descr="The COVID-19 pandemic has had a large and uneven impact on global mental  health | Institute for Health Metrics and Evaluation">
            <a:extLst>
              <a:ext uri="{FF2B5EF4-FFF2-40B4-BE49-F238E27FC236}">
                <a16:creationId xmlns:a16="http://schemas.microsoft.com/office/drawing/2014/main" id="{D440DC30-8FDD-60DA-2339-4C1BBF66F5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538" y="275893"/>
            <a:ext cx="7252565" cy="605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00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9C08-7D27-1789-76E6-7A92020D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there to interpret from the figures on the right?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C14445-8E82-7D1C-B414-03FD8257A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1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9C08-7D27-1789-76E6-7A92020D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details make the figures reliable? Unreliable?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C14445-8E82-7D1C-B414-03FD8257A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70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9C08-7D27-1789-76E6-7A92020D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could take a single message from the image, what would it be?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C14445-8E82-7D1C-B414-03FD8257A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39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rrow pointing right">
            <a:extLst>
              <a:ext uri="{FF2B5EF4-FFF2-40B4-BE49-F238E27FC236}">
                <a16:creationId xmlns:a16="http://schemas.microsoft.com/office/drawing/2014/main" id="{F2A6F10E-0BC7-4A61-EF57-0CF95C8B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107" b="-1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37404-4143-EC1A-A6B1-46751207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cap="all" spc="-100" dirty="0">
                <a:solidFill>
                  <a:schemeClr val="tx1"/>
                </a:solidFill>
              </a:rPr>
              <a:t>How do I get started?</a:t>
            </a:r>
          </a:p>
        </p:txBody>
      </p:sp>
    </p:spTree>
    <p:extLst>
      <p:ext uri="{BB962C8B-B14F-4D97-AF65-F5344CB8AC3E}">
        <p14:creationId xmlns:p14="http://schemas.microsoft.com/office/powerpoint/2010/main" val="3719404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Online Media 1" descr="What people think programming is vs. how it actually is">
            <a:hlinkClick r:id="" action="ppaction://media"/>
            <a:extLst>
              <a:ext uri="{FF2B5EF4-FFF2-40B4-BE49-F238E27FC236}">
                <a16:creationId xmlns:a16="http://schemas.microsoft.com/office/drawing/2014/main" id="{FA0E69BD-FFCF-A1AC-22AA-E96DFA446A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8814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3292BD-EE10-D791-E25C-644E4E17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class right for 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B4CB63-B516-6E1A-C09A-1D9089B7AA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Writing background (most important)</a:t>
            </a:r>
          </a:p>
          <a:p>
            <a:pPr lvl="1"/>
            <a:r>
              <a:rPr lang="en-US" sz="2200" dirty="0"/>
              <a:t>Analysis</a:t>
            </a:r>
          </a:p>
          <a:p>
            <a:pPr lvl="1"/>
            <a:r>
              <a:rPr lang="en-US" sz="2200" dirty="0"/>
              <a:t>Scientific process/reports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04DD71-51BE-1DEF-B0EA-BD02D2CABA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3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3292BD-EE10-D791-E25C-644E4E17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class right for 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B4CB63-B516-6E1A-C09A-1D9089B7AA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Writing background (most important)</a:t>
            </a:r>
          </a:p>
          <a:p>
            <a:pPr lvl="1"/>
            <a:r>
              <a:rPr lang="en-US" sz="2200" dirty="0"/>
              <a:t>Analysis</a:t>
            </a:r>
          </a:p>
          <a:p>
            <a:pPr lvl="1"/>
            <a:r>
              <a:rPr lang="en-US" sz="2200" dirty="0"/>
              <a:t>Scientific process/reports</a:t>
            </a:r>
          </a:p>
          <a:p>
            <a:r>
              <a:rPr lang="en-US" sz="2400" dirty="0"/>
              <a:t>Statistics background (important)</a:t>
            </a:r>
          </a:p>
          <a:p>
            <a:pPr lvl="1"/>
            <a:r>
              <a:rPr lang="en-US" sz="2000" dirty="0"/>
              <a:t>Computing mean, variance, and standard deviation</a:t>
            </a:r>
          </a:p>
          <a:p>
            <a:pPr lvl="1"/>
            <a:r>
              <a:rPr lang="en-US" sz="2000" dirty="0"/>
              <a:t>Central limit theorem</a:t>
            </a:r>
          </a:p>
          <a:p>
            <a:pPr lvl="1"/>
            <a:r>
              <a:rPr lang="en-US" sz="2000" dirty="0"/>
              <a:t>Confidence intervals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8AC72-1CCA-9231-1086-AB9890BAD8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95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3292BD-EE10-D791-E25C-644E4E17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class right for 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B4CB63-B516-6E1A-C09A-1D9089B7AA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Writing background (most important)</a:t>
            </a:r>
          </a:p>
          <a:p>
            <a:pPr lvl="1"/>
            <a:r>
              <a:rPr lang="en-US" sz="2200" dirty="0"/>
              <a:t>Analysis</a:t>
            </a:r>
          </a:p>
          <a:p>
            <a:pPr lvl="1"/>
            <a:r>
              <a:rPr lang="en-US" sz="2200" dirty="0"/>
              <a:t>Scientific process/reports</a:t>
            </a:r>
          </a:p>
          <a:p>
            <a:r>
              <a:rPr lang="en-US" sz="2400" dirty="0"/>
              <a:t>Statistics background (important)</a:t>
            </a:r>
          </a:p>
          <a:p>
            <a:pPr lvl="1"/>
            <a:r>
              <a:rPr lang="en-US" sz="2000" dirty="0"/>
              <a:t>Computing mean, variance, and standard deviation</a:t>
            </a:r>
          </a:p>
          <a:p>
            <a:pPr lvl="1"/>
            <a:r>
              <a:rPr lang="en-US" sz="2000" dirty="0"/>
              <a:t>Central limit theorem</a:t>
            </a:r>
          </a:p>
          <a:p>
            <a:pPr lvl="1"/>
            <a:r>
              <a:rPr lang="en-US" sz="2000" dirty="0"/>
              <a:t>Confidence intervals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D7932-2A91-5C4D-B44D-27E1266C2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Programming background (useful)</a:t>
            </a:r>
          </a:p>
          <a:p>
            <a:pPr lvl="1"/>
            <a:r>
              <a:rPr lang="en-US" sz="2000" dirty="0"/>
              <a:t>Arrays/Lists</a:t>
            </a:r>
          </a:p>
          <a:p>
            <a:pPr lvl="1"/>
            <a:r>
              <a:rPr lang="en-US" sz="2000" dirty="0"/>
              <a:t>For loops</a:t>
            </a:r>
          </a:p>
          <a:p>
            <a:pPr lvl="1"/>
            <a:r>
              <a:rPr lang="en-US" sz="2000" dirty="0"/>
              <a:t>Plotting</a:t>
            </a:r>
          </a:p>
          <a:p>
            <a:pPr lvl="1"/>
            <a:r>
              <a:rPr lang="en-US" sz="2000" dirty="0"/>
              <a:t>Basic computations (e.g. running sum)</a:t>
            </a:r>
          </a:p>
          <a:p>
            <a:pPr lvl="1"/>
            <a:r>
              <a:rPr lang="en-US" sz="2000" dirty="0"/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3568698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3292BD-EE10-D791-E25C-644E4E17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class right for 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B4CB63-B516-6E1A-C09A-1D9089B7AA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Writing background (most important)</a:t>
            </a:r>
          </a:p>
          <a:p>
            <a:pPr lvl="1"/>
            <a:r>
              <a:rPr lang="en-US" sz="2200" dirty="0"/>
              <a:t>Analysis</a:t>
            </a:r>
          </a:p>
          <a:p>
            <a:pPr lvl="1"/>
            <a:r>
              <a:rPr lang="en-US" sz="2200" dirty="0"/>
              <a:t>Scientific process/reports</a:t>
            </a:r>
          </a:p>
          <a:p>
            <a:r>
              <a:rPr lang="en-US" sz="2400" dirty="0"/>
              <a:t>Statistics background (important)</a:t>
            </a:r>
          </a:p>
          <a:p>
            <a:pPr lvl="1"/>
            <a:r>
              <a:rPr lang="en-US" sz="2000" dirty="0"/>
              <a:t>Computing mean, variance, and standard deviation</a:t>
            </a:r>
          </a:p>
          <a:p>
            <a:pPr lvl="1"/>
            <a:r>
              <a:rPr lang="en-US" sz="2000" dirty="0"/>
              <a:t>Central limit theorem</a:t>
            </a:r>
          </a:p>
          <a:p>
            <a:pPr lvl="1"/>
            <a:r>
              <a:rPr lang="en-US" sz="2000" dirty="0"/>
              <a:t>Confidence intervals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D7932-2A91-5C4D-B44D-27E1266C2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Programming background (useful)</a:t>
            </a:r>
          </a:p>
          <a:p>
            <a:pPr lvl="1"/>
            <a:r>
              <a:rPr lang="en-US" sz="2000" dirty="0"/>
              <a:t>Arrays/Lists</a:t>
            </a:r>
          </a:p>
          <a:p>
            <a:pPr lvl="1"/>
            <a:r>
              <a:rPr lang="en-US" sz="2000" dirty="0"/>
              <a:t>For loops</a:t>
            </a:r>
          </a:p>
          <a:p>
            <a:pPr lvl="1"/>
            <a:r>
              <a:rPr lang="en-US" sz="2000" dirty="0"/>
              <a:t>Plotting</a:t>
            </a:r>
          </a:p>
          <a:p>
            <a:pPr lvl="1"/>
            <a:r>
              <a:rPr lang="en-US" sz="2000" dirty="0"/>
              <a:t>Basic computations (e.g. running sum)</a:t>
            </a:r>
          </a:p>
          <a:p>
            <a:pPr lvl="1"/>
            <a:r>
              <a:rPr lang="en-US" sz="2000" dirty="0"/>
              <a:t>Python</a:t>
            </a:r>
          </a:p>
          <a:p>
            <a:r>
              <a:rPr lang="en-US" sz="2200" dirty="0"/>
              <a:t>Knowledge of computational methods (not important)</a:t>
            </a:r>
          </a:p>
          <a:p>
            <a:pPr lvl="1"/>
            <a:r>
              <a:rPr lang="en-US" sz="2000" dirty="0"/>
              <a:t>Least useful, so I put this bullet point so that every section has one</a:t>
            </a:r>
          </a:p>
        </p:txBody>
      </p:sp>
    </p:spTree>
    <p:extLst>
      <p:ext uri="{BB962C8B-B14F-4D97-AF65-F5344CB8AC3E}">
        <p14:creationId xmlns:p14="http://schemas.microsoft.com/office/powerpoint/2010/main" val="438418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0E67-2C62-0917-4248-EBD2C4D2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C6EF-36EF-B3F7-A89D-752E88C05A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D6574-098D-824B-1B32-50BE10E7A0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What is GitHub? — Pythia Foundations">
            <a:extLst>
              <a:ext uri="{FF2B5EF4-FFF2-40B4-BE49-F238E27FC236}">
                <a16:creationId xmlns:a16="http://schemas.microsoft.com/office/drawing/2014/main" id="{9E7369A4-73B3-96AE-7224-F6D84FBF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3" y="2441101"/>
            <a:ext cx="5463250" cy="30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Welcome To Colaboratory - Colaboratory">
            <a:extLst>
              <a:ext uri="{FF2B5EF4-FFF2-40B4-BE49-F238E27FC236}">
                <a16:creationId xmlns:a16="http://schemas.microsoft.com/office/drawing/2014/main" id="{1E3744AB-D5A5-9169-3689-4B68C240D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80" y="2326640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9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2DC0A2A4-D92A-2C4A-73A5-B3450CCFD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8" y="1657228"/>
            <a:ext cx="10577744" cy="354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94C6-0933-569F-A7D6-0C7272F4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</a:t>
            </a:r>
          </a:p>
        </p:txBody>
      </p:sp>
      <p:pic>
        <p:nvPicPr>
          <p:cNvPr id="5122" name="Picture 2" descr="11 Most Popular Programming Languages for 2023">
            <a:extLst>
              <a:ext uri="{FF2B5EF4-FFF2-40B4-BE49-F238E27FC236}">
                <a16:creationId xmlns:a16="http://schemas.microsoft.com/office/drawing/2014/main" id="{86EFFADF-7538-B325-DB7F-844C3D7EA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7" y="1637507"/>
            <a:ext cx="6372225" cy="5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1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94C6-0933-569F-A7D6-0C7272F4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8C66B-F296-5A2C-B63B-445570E36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Stack Overflow Introduces Collectives™, Brings Developers and Technology  Organizations Together to Build Faster Through Community | Business Wire">
            <a:extLst>
              <a:ext uri="{FF2B5EF4-FFF2-40B4-BE49-F238E27FC236}">
                <a16:creationId xmlns:a16="http://schemas.microsoft.com/office/drawing/2014/main" id="{95F53454-ED62-BA32-E531-BB221DCE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76236"/>
            <a:ext cx="9944100" cy="51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05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mportance of promises">
            <a:extLst>
              <a:ext uri="{FF2B5EF4-FFF2-40B4-BE49-F238E27FC236}">
                <a16:creationId xmlns:a16="http://schemas.microsoft.com/office/drawing/2014/main" id="{B9222265-E99C-821E-0BF1-9400D226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08000"/>
            <a:ext cx="876300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70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tistics in Medical Writing - ClinSkill Academy">
            <a:extLst>
              <a:ext uri="{FF2B5EF4-FFF2-40B4-BE49-F238E27FC236}">
                <a16:creationId xmlns:a16="http://schemas.microsoft.com/office/drawing/2014/main" id="{01DCB9CC-6BCB-2C91-BA98-A68B75BA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42887"/>
            <a:ext cx="561082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503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8E2E2"/>
      </a:lt2>
      <a:accent1>
        <a:srgbClr val="35B0B3"/>
      </a:accent1>
      <a:accent2>
        <a:srgbClr val="4EA6EB"/>
      </a:accent2>
      <a:accent3>
        <a:srgbClr val="6E80EE"/>
      </a:accent3>
      <a:accent4>
        <a:srgbClr val="794EEB"/>
      </a:accent4>
      <a:accent5>
        <a:srgbClr val="C66EEE"/>
      </a:accent5>
      <a:accent6>
        <a:srgbClr val="EB4EDA"/>
      </a:accent6>
      <a:hlink>
        <a:srgbClr val="AE6B69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820</Words>
  <Application>Microsoft Macintosh PowerPoint</Application>
  <PresentationFormat>Widescreen</PresentationFormat>
  <Paragraphs>112</Paragraphs>
  <Slides>44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Calibri</vt:lpstr>
      <vt:lpstr>Garamond</vt:lpstr>
      <vt:lpstr>Gill Sans MT</vt:lpstr>
      <vt:lpstr>SavonVTI</vt:lpstr>
      <vt:lpstr>Intro to Computational Statistics</vt:lpstr>
      <vt:lpstr>PowerPoint Presentation</vt:lpstr>
      <vt:lpstr>PowerPoint Presentation</vt:lpstr>
      <vt:lpstr>PowerPoint Presentation</vt:lpstr>
      <vt:lpstr>PowerPoint Presentation</vt:lpstr>
      <vt:lpstr>Expectation</vt:lpstr>
      <vt:lpstr>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computational statistics?</vt:lpstr>
      <vt:lpstr>Let’s make a word cloud!</vt:lpstr>
      <vt:lpstr>Computational Statistics is…</vt:lpstr>
      <vt:lpstr>PowerPoint Presentation</vt:lpstr>
      <vt:lpstr>PowerPoint Presentation</vt:lpstr>
      <vt:lpstr>Computational Statistics is also…</vt:lpstr>
      <vt:lpstr>Computational Statistics is also…</vt:lpstr>
      <vt:lpstr>PowerPoint Presentation</vt:lpstr>
      <vt:lpstr>The Scientific Process</vt:lpstr>
      <vt:lpstr>Question: What is the first step for conducting a scientific experiment?</vt:lpstr>
      <vt:lpstr>What is the first step for conducting a scientific experiment?</vt:lpstr>
      <vt:lpstr>Question: Let’s say that you came up with an experiment you know how to run. What do you do?</vt:lpstr>
      <vt:lpstr>Let’s say that you came up with an experiment you know how to run. What do you do?</vt:lpstr>
      <vt:lpstr>Question: What do you do with the data/observations you collected?</vt:lpstr>
      <vt:lpstr>What do you do with the data/observations you collected?</vt:lpstr>
      <vt:lpstr>In computational statistics, our goal is to…</vt:lpstr>
      <vt:lpstr>In computational statistics, our goal is to…</vt:lpstr>
      <vt:lpstr>In computational statistics, our goal is to…</vt:lpstr>
      <vt:lpstr>In computational statistics, our goal is to…</vt:lpstr>
      <vt:lpstr>In computational statistics, our goal is to…</vt:lpstr>
      <vt:lpstr>In computational statistics, our goal is to…</vt:lpstr>
      <vt:lpstr>In computational statistics, our goal is to…</vt:lpstr>
      <vt:lpstr>Practice Problem:</vt:lpstr>
      <vt:lpstr>What is there to interpret from the figures on the right?</vt:lpstr>
      <vt:lpstr>What details make the figures reliable? Unreliable?</vt:lpstr>
      <vt:lpstr>If you could take a single message from the image, what would it be?</vt:lpstr>
      <vt:lpstr>How do I get started?</vt:lpstr>
      <vt:lpstr>Is this class right for me?</vt:lpstr>
      <vt:lpstr>Is this class right for me?</vt:lpstr>
      <vt:lpstr>Is this class right for me?</vt:lpstr>
      <vt:lpstr>Is this class right for me?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Computational Statistics</dc:title>
  <dc:creator>Swee, Steven</dc:creator>
  <cp:lastModifiedBy>Swee, Steven</cp:lastModifiedBy>
  <cp:revision>26</cp:revision>
  <dcterms:created xsi:type="dcterms:W3CDTF">2023-06-22T19:14:49Z</dcterms:created>
  <dcterms:modified xsi:type="dcterms:W3CDTF">2023-07-05T22:18:01Z</dcterms:modified>
</cp:coreProperties>
</file>